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0"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6" d="100"/>
          <a:sy n="56" d="100"/>
        </p:scale>
        <p:origin x="-205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1D6C49-8036-634B-BAD4-C56F438B4F0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565396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1D6C49-8036-634B-BAD4-C56F438B4F0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402568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1D6C49-8036-634B-BAD4-C56F438B4F0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208345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1D6C49-8036-634B-BAD4-C56F438B4F0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2955862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1D6C49-8036-634B-BAD4-C56F438B4F0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3897180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1D6C49-8036-634B-BAD4-C56F438B4F0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2366793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1D6C49-8036-634B-BAD4-C56F438B4F05}" type="datetimeFigureOut">
              <a:rPr lang="en-US" smtClean="0"/>
              <a:t>1/23/18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936414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1D6C49-8036-634B-BAD4-C56F438B4F05}" type="datetimeFigureOut">
              <a:rPr lang="en-US" smtClean="0"/>
              <a:t>1/23/18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3825006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1D6C49-8036-634B-BAD4-C56F438B4F05}" type="datetimeFigureOut">
              <a:rPr lang="en-US" smtClean="0"/>
              <a:t>1/23/18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1005614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1D6C49-8036-634B-BAD4-C56F438B4F0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988202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1D6C49-8036-634B-BAD4-C56F438B4F0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125D5-86E3-A84E-AA7B-34B3C4F5AFD5}" type="slidenum">
              <a:rPr lang="en-US" smtClean="0"/>
              <a:t>‹#›</a:t>
            </a:fld>
            <a:endParaRPr lang="en-US"/>
          </a:p>
        </p:txBody>
      </p:sp>
    </p:spTree>
    <p:extLst>
      <p:ext uri="{BB962C8B-B14F-4D97-AF65-F5344CB8AC3E}">
        <p14:creationId xmlns:p14="http://schemas.microsoft.com/office/powerpoint/2010/main" val="1740983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D6C49-8036-634B-BAD4-C56F438B4F05}" type="datetimeFigureOut">
              <a:rPr lang="en-US" smtClean="0"/>
              <a:t>1/23/18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125D5-86E3-A84E-AA7B-34B3C4F5AFD5}" type="slidenum">
              <a:rPr lang="en-US" smtClean="0"/>
              <a:t>‹#›</a:t>
            </a:fld>
            <a:endParaRPr lang="en-US"/>
          </a:p>
        </p:txBody>
      </p:sp>
    </p:spTree>
    <p:extLst>
      <p:ext uri="{BB962C8B-B14F-4D97-AF65-F5344CB8AC3E}">
        <p14:creationId xmlns:p14="http://schemas.microsoft.com/office/powerpoint/2010/main" val="1351545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“History”?</a:t>
            </a:r>
            <a:endParaRPr lang="en-US" dirty="0"/>
          </a:p>
        </p:txBody>
      </p:sp>
      <p:sp>
        <p:nvSpPr>
          <p:cNvPr id="3" name="Subtitle 2"/>
          <p:cNvSpPr>
            <a:spLocks noGrp="1"/>
          </p:cNvSpPr>
          <p:nvPr>
            <p:ph type="subTitle" idx="1"/>
          </p:nvPr>
        </p:nvSpPr>
        <p:spPr/>
        <p:txBody>
          <a:bodyPr/>
          <a:lstStyle/>
          <a:p>
            <a:r>
              <a:rPr lang="en-US" dirty="0" smtClean="0"/>
              <a:t>And why do we study it?</a:t>
            </a:r>
            <a:endParaRPr lang="en-US" dirty="0"/>
          </a:p>
        </p:txBody>
      </p:sp>
    </p:spTree>
    <p:extLst>
      <p:ext uri="{BB962C8B-B14F-4D97-AF65-F5344CB8AC3E}">
        <p14:creationId xmlns:p14="http://schemas.microsoft.com/office/powerpoint/2010/main" val="1819971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Lunchroom Fight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Scenario</a:t>
            </a:r>
            <a:r>
              <a:rPr lang="en-US" dirty="0" smtClean="0"/>
              <a:t>:</a:t>
            </a:r>
          </a:p>
          <a:p>
            <a:pPr marL="0" indent="0">
              <a:buNone/>
            </a:pPr>
            <a:r>
              <a:rPr lang="en-US" i="1" dirty="0" smtClean="0"/>
              <a:t>Imagine </a:t>
            </a:r>
            <a:r>
              <a:rPr lang="en-US" i="1" dirty="0"/>
              <a:t>that you are the principal of a school and you just found out that there was a fight in the lunchroom during lunch. You’ve asked many students and teachers who witnessed the fight what they saw so you can figure out who started it. Unfortunately, you have received many different accounts that disagree about who started the fight, who was involved, and when it started. It’s important to remember that NO ONE is lying. </a:t>
            </a:r>
            <a:endParaRPr lang="en-US" i="1" dirty="0" smtClean="0"/>
          </a:p>
          <a:p>
            <a:pPr marL="0" indent="0">
              <a:buNone/>
            </a:pPr>
            <a:endParaRPr lang="en-US" dirty="0"/>
          </a:p>
        </p:txBody>
      </p:sp>
    </p:spTree>
    <p:extLst>
      <p:ext uri="{BB962C8B-B14F-4D97-AF65-F5344CB8AC3E}">
        <p14:creationId xmlns:p14="http://schemas.microsoft.com/office/powerpoint/2010/main" val="39047938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Ideas to discuss</a:t>
            </a:r>
            <a:endParaRPr lang="en-US" u="sng" dirty="0"/>
          </a:p>
        </p:txBody>
      </p:sp>
      <p:sp>
        <p:nvSpPr>
          <p:cNvPr id="3" name="Content Placeholder 2"/>
          <p:cNvSpPr>
            <a:spLocks noGrp="1"/>
          </p:cNvSpPr>
          <p:nvPr>
            <p:ph idx="1"/>
          </p:nvPr>
        </p:nvSpPr>
        <p:spPr/>
        <p:txBody>
          <a:bodyPr/>
          <a:lstStyle/>
          <a:p>
            <a:r>
              <a:rPr lang="en-US" sz="4000" dirty="0" smtClean="0"/>
              <a:t>Why </a:t>
            </a:r>
            <a:r>
              <a:rPr lang="en-US" sz="4000" dirty="0"/>
              <a:t>might people </a:t>
            </a:r>
            <a:r>
              <a:rPr lang="en-US" sz="4000" i="1" dirty="0"/>
              <a:t>see or remember things differently? </a:t>
            </a:r>
            <a:endParaRPr lang="en-US" sz="4000" i="1" dirty="0" smtClean="0"/>
          </a:p>
          <a:p>
            <a:pPr lvl="1"/>
            <a:r>
              <a:rPr lang="en-US" sz="3600" dirty="0" smtClean="0"/>
              <a:t>Personal interest (bias) in the matter?</a:t>
            </a:r>
          </a:p>
          <a:p>
            <a:pPr lvl="1"/>
            <a:r>
              <a:rPr lang="en-US" sz="3600" dirty="0" smtClean="0"/>
              <a:t>Physical v</a:t>
            </a:r>
            <a:r>
              <a:rPr lang="en-US" sz="3600" dirty="0" smtClean="0">
                <a:effectLst/>
              </a:rPr>
              <a:t>antage point in relation to the fight</a:t>
            </a:r>
            <a:endParaRPr lang="en-US" sz="3600" dirty="0" smtClean="0"/>
          </a:p>
          <a:p>
            <a:pPr lvl="1"/>
            <a:r>
              <a:rPr lang="en-US" sz="3600" dirty="0" smtClean="0"/>
              <a:t>Time lapse since the fight</a:t>
            </a:r>
          </a:p>
          <a:p>
            <a:pPr lvl="1"/>
            <a:endParaRPr lang="en-US" dirty="0" smtClean="0">
              <a:effectLst/>
            </a:endParaRPr>
          </a:p>
        </p:txBody>
      </p:sp>
    </p:spTree>
    <p:extLst>
      <p:ext uri="{BB962C8B-B14F-4D97-AF65-F5344CB8AC3E}">
        <p14:creationId xmlns:p14="http://schemas.microsoft.com/office/powerpoint/2010/main" val="35069367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Ideas to discuss</a:t>
            </a:r>
            <a:endParaRPr lang="en-US" u="sng" dirty="0"/>
          </a:p>
        </p:txBody>
      </p:sp>
      <p:sp>
        <p:nvSpPr>
          <p:cNvPr id="3" name="Content Placeholder 2"/>
          <p:cNvSpPr>
            <a:spLocks noGrp="1"/>
          </p:cNvSpPr>
          <p:nvPr>
            <p:ph idx="1"/>
          </p:nvPr>
        </p:nvSpPr>
        <p:spPr/>
        <p:txBody>
          <a:bodyPr>
            <a:normAutofit/>
          </a:bodyPr>
          <a:lstStyle/>
          <a:p>
            <a:r>
              <a:rPr lang="en-US" sz="3600" dirty="0" smtClean="0"/>
              <a:t>How do we determine the </a:t>
            </a:r>
            <a:r>
              <a:rPr lang="en-US" sz="3600" i="1" dirty="0" smtClean="0"/>
              <a:t>plausibility</a:t>
            </a:r>
            <a:r>
              <a:rPr lang="en-US" sz="3600" dirty="0" smtClean="0"/>
              <a:t> of someone’s account?</a:t>
            </a:r>
          </a:p>
          <a:p>
            <a:pPr lvl="1"/>
            <a:r>
              <a:rPr lang="en-US" sz="3200" dirty="0" smtClean="0"/>
              <a:t>Is the story believable?</a:t>
            </a:r>
          </a:p>
          <a:p>
            <a:pPr lvl="1"/>
            <a:r>
              <a:rPr lang="en-US" sz="3200" dirty="0" smtClean="0"/>
              <a:t>Is the witness trustworthy?</a:t>
            </a:r>
          </a:p>
          <a:p>
            <a:pPr lvl="1"/>
            <a:r>
              <a:rPr lang="en-US" sz="3200" dirty="0" smtClean="0"/>
              <a:t>Does the account fit with those of other witnesses?</a:t>
            </a:r>
          </a:p>
          <a:p>
            <a:pPr lvl="1"/>
            <a:r>
              <a:rPr lang="en-US" sz="3200" dirty="0" smtClean="0"/>
              <a:t>Does the account fit with the history of the people involved?</a:t>
            </a:r>
            <a:endParaRPr lang="en-US" sz="3200" dirty="0"/>
          </a:p>
        </p:txBody>
      </p:sp>
    </p:spTree>
    <p:extLst>
      <p:ext uri="{BB962C8B-B14F-4D97-AF65-F5344CB8AC3E}">
        <p14:creationId xmlns:p14="http://schemas.microsoft.com/office/powerpoint/2010/main" val="37706297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Ideas to discuss</a:t>
            </a:r>
            <a:endParaRPr lang="en-US" u="sng" dirty="0"/>
          </a:p>
        </p:txBody>
      </p:sp>
      <p:sp>
        <p:nvSpPr>
          <p:cNvPr id="3" name="Content Placeholder 2"/>
          <p:cNvSpPr>
            <a:spLocks noGrp="1"/>
          </p:cNvSpPr>
          <p:nvPr>
            <p:ph idx="1"/>
          </p:nvPr>
        </p:nvSpPr>
        <p:spPr/>
        <p:txBody>
          <a:bodyPr>
            <a:normAutofit/>
          </a:bodyPr>
          <a:lstStyle/>
          <a:p>
            <a:r>
              <a:rPr lang="en-US" sz="4000" dirty="0" smtClean="0"/>
              <a:t>Why is it important that the principal figure out the true story of this fight?</a:t>
            </a:r>
          </a:p>
          <a:p>
            <a:pPr lvl="1"/>
            <a:r>
              <a:rPr lang="en-US" sz="3600" dirty="0" smtClean="0"/>
              <a:t>Know why it began</a:t>
            </a:r>
          </a:p>
          <a:p>
            <a:pPr lvl="1"/>
            <a:r>
              <a:rPr lang="en-US" sz="3600" dirty="0" smtClean="0"/>
              <a:t>Punish the instigator, if there was one</a:t>
            </a:r>
          </a:p>
          <a:p>
            <a:pPr lvl="1"/>
            <a:r>
              <a:rPr lang="en-US" sz="3600" dirty="0" smtClean="0"/>
              <a:t>Prevent such fights in the future</a:t>
            </a:r>
            <a:endParaRPr lang="en-US" sz="3600" dirty="0"/>
          </a:p>
        </p:txBody>
      </p:sp>
    </p:spTree>
    <p:extLst>
      <p:ext uri="{BB962C8B-B14F-4D97-AF65-F5344CB8AC3E}">
        <p14:creationId xmlns:p14="http://schemas.microsoft.com/office/powerpoint/2010/main" val="8164021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to discuss</a:t>
            </a:r>
            <a:endParaRPr lang="en-US" dirty="0"/>
          </a:p>
        </p:txBody>
      </p:sp>
      <p:sp>
        <p:nvSpPr>
          <p:cNvPr id="3" name="Content Placeholder 2"/>
          <p:cNvSpPr>
            <a:spLocks noGrp="1"/>
          </p:cNvSpPr>
          <p:nvPr>
            <p:ph idx="1"/>
          </p:nvPr>
        </p:nvSpPr>
        <p:spPr/>
        <p:txBody>
          <a:bodyPr/>
          <a:lstStyle/>
          <a:p>
            <a:r>
              <a:rPr lang="en-US" dirty="0" smtClean="0"/>
              <a:t>What other evidence, beyond witness testimony, might affect what we believe?</a:t>
            </a:r>
          </a:p>
          <a:p>
            <a:pPr lvl="1"/>
            <a:r>
              <a:rPr lang="en-US" dirty="0" smtClean="0"/>
              <a:t>Video</a:t>
            </a:r>
          </a:p>
          <a:p>
            <a:pPr lvl="1"/>
            <a:r>
              <a:rPr lang="en-US" dirty="0" smtClean="0"/>
              <a:t>Physical evidence (e.g. bruises on the people involved, tables and chairs in the cafeteria)</a:t>
            </a:r>
          </a:p>
        </p:txBody>
      </p:sp>
    </p:spTree>
    <p:extLst>
      <p:ext uri="{BB962C8B-B14F-4D97-AF65-F5344CB8AC3E}">
        <p14:creationId xmlns:p14="http://schemas.microsoft.com/office/powerpoint/2010/main" val="24204853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is all a metaphor for </a:t>
            </a:r>
            <a:br>
              <a:rPr lang="en-US" dirty="0" smtClean="0"/>
            </a:br>
            <a:r>
              <a:rPr lang="en-US" dirty="0" smtClean="0"/>
              <a:t>something, right?</a:t>
            </a:r>
            <a:endParaRPr lang="en-US" dirty="0"/>
          </a:p>
        </p:txBody>
      </p:sp>
      <p:sp>
        <p:nvSpPr>
          <p:cNvPr id="3" name="Content Placeholder 2"/>
          <p:cNvSpPr>
            <a:spLocks noGrp="1"/>
          </p:cNvSpPr>
          <p:nvPr>
            <p:ph idx="1"/>
          </p:nvPr>
        </p:nvSpPr>
        <p:spPr>
          <a:xfrm>
            <a:off x="457200" y="1600200"/>
            <a:ext cx="8229600" cy="4909088"/>
          </a:xfrm>
        </p:spPr>
        <p:txBody>
          <a:bodyPr>
            <a:normAutofit/>
          </a:bodyPr>
          <a:lstStyle/>
          <a:p>
            <a:r>
              <a:rPr lang="en-US" dirty="0" smtClean="0"/>
              <a:t>Yes!  The work of the principal in this case is essentially that of a historian.</a:t>
            </a:r>
          </a:p>
          <a:p>
            <a:r>
              <a:rPr lang="en-US" b="1" dirty="0" smtClean="0"/>
              <a:t>HISTORY is our best attempt to make sense of what has taken place in the past</a:t>
            </a:r>
            <a:endParaRPr lang="en-US" dirty="0" smtClean="0"/>
          </a:p>
          <a:p>
            <a:r>
              <a:rPr lang="en-US" dirty="0" smtClean="0"/>
              <a:t>Historians mostly operate without the use of full video surveillance, so they must weigh and evaluate different forms of evidence about past events, from peoples’ stories to physical artifacts</a:t>
            </a:r>
            <a:endParaRPr lang="en-US" dirty="0"/>
          </a:p>
        </p:txBody>
      </p:sp>
    </p:spTree>
    <p:extLst>
      <p:ext uri="{BB962C8B-B14F-4D97-AF65-F5344CB8AC3E}">
        <p14:creationId xmlns:p14="http://schemas.microsoft.com/office/powerpoint/2010/main" val="517526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a:t>
            </a:r>
            <a:r>
              <a:rPr lang="en-US" i="1" dirty="0" smtClean="0"/>
              <a:t>do </a:t>
            </a:r>
            <a:r>
              <a:rPr lang="en-US" dirty="0" smtClean="0"/>
              <a:t>we study history?</a:t>
            </a:r>
            <a:endParaRPr lang="en-US" dirty="0"/>
          </a:p>
        </p:txBody>
      </p:sp>
      <p:sp>
        <p:nvSpPr>
          <p:cNvPr id="3" name="Content Placeholder 2"/>
          <p:cNvSpPr>
            <a:spLocks noGrp="1"/>
          </p:cNvSpPr>
          <p:nvPr>
            <p:ph idx="1"/>
          </p:nvPr>
        </p:nvSpPr>
        <p:spPr/>
        <p:txBody>
          <a:bodyPr/>
          <a:lstStyle/>
          <a:p>
            <a:r>
              <a:rPr lang="en-US" dirty="0" smtClean="0"/>
              <a:t>To better understand why things are the way they are</a:t>
            </a:r>
          </a:p>
          <a:p>
            <a:r>
              <a:rPr lang="en-US" dirty="0" smtClean="0"/>
              <a:t>To make informed choices moving forward</a:t>
            </a:r>
          </a:p>
          <a:p>
            <a:r>
              <a:rPr lang="en-US" dirty="0" smtClean="0"/>
              <a:t>To try to avoid past mistakes</a:t>
            </a:r>
          </a:p>
          <a:p>
            <a:r>
              <a:rPr lang="en-US" dirty="0" smtClean="0"/>
              <a:t>To hold guilty parties accountable and right past wrongs</a:t>
            </a:r>
          </a:p>
        </p:txBody>
      </p:sp>
    </p:spTree>
    <p:extLst>
      <p:ext uri="{BB962C8B-B14F-4D97-AF65-F5344CB8AC3E}">
        <p14:creationId xmlns:p14="http://schemas.microsoft.com/office/powerpoint/2010/main" val="22807885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“What’s past is prologue”                                          			</a:t>
            </a:r>
            <a:r>
              <a:rPr lang="mr-IN" dirty="0" smtClean="0"/>
              <a:t>–</a:t>
            </a:r>
            <a:r>
              <a:rPr lang="en-US" dirty="0" smtClean="0"/>
              <a:t> Shakespeare, </a:t>
            </a:r>
            <a:r>
              <a:rPr lang="en-US" i="1" dirty="0" smtClean="0"/>
              <a:t>The Tempest</a:t>
            </a:r>
          </a:p>
          <a:p>
            <a:r>
              <a:rPr lang="en-US" dirty="0" smtClean="0"/>
              <a:t>“We </a:t>
            </a:r>
            <a:r>
              <a:rPr lang="en-US" i="1" dirty="0" smtClean="0"/>
              <a:t>are</a:t>
            </a:r>
            <a:r>
              <a:rPr lang="en-US" dirty="0" smtClean="0"/>
              <a:t> our history”                                                         			- James Baldwin</a:t>
            </a:r>
            <a:endParaRPr lang="en-US" dirty="0"/>
          </a:p>
        </p:txBody>
      </p:sp>
    </p:spTree>
    <p:extLst>
      <p:ext uri="{BB962C8B-B14F-4D97-AF65-F5344CB8AC3E}">
        <p14:creationId xmlns:p14="http://schemas.microsoft.com/office/powerpoint/2010/main" val="2926670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TotalTime>
  <Words>367</Words>
  <Application>Microsoft Macintosh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What is “History”?</vt:lpstr>
      <vt:lpstr>The Lunchroom Fight</vt:lpstr>
      <vt:lpstr>Ideas to discuss</vt:lpstr>
      <vt:lpstr>Ideas to discuss</vt:lpstr>
      <vt:lpstr>Ideas to discuss</vt:lpstr>
      <vt:lpstr>Ideas to discuss</vt:lpstr>
      <vt:lpstr>This is all a metaphor for  something, right?</vt:lpstr>
      <vt:lpstr>So why do we study history?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“History”?</dc:title>
  <dc:creator>Dom Lambek</dc:creator>
  <cp:lastModifiedBy>Dom Lambek</cp:lastModifiedBy>
  <cp:revision>4</cp:revision>
  <dcterms:created xsi:type="dcterms:W3CDTF">2018-01-24T03:46:31Z</dcterms:created>
  <dcterms:modified xsi:type="dcterms:W3CDTF">2018-01-24T04:46:29Z</dcterms:modified>
</cp:coreProperties>
</file>